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97" r:id="rId2"/>
    <p:sldId id="306" r:id="rId3"/>
    <p:sldId id="310" r:id="rId4"/>
    <p:sldId id="307" r:id="rId5"/>
    <p:sldId id="311" r:id="rId6"/>
    <p:sldId id="323" r:id="rId7"/>
    <p:sldId id="315" r:id="rId8"/>
    <p:sldId id="321" r:id="rId9"/>
    <p:sldId id="322" r:id="rId10"/>
    <p:sldId id="325" r:id="rId11"/>
    <p:sldId id="334" r:id="rId12"/>
    <p:sldId id="316" r:id="rId13"/>
    <p:sldId id="331" r:id="rId14"/>
    <p:sldId id="332" r:id="rId15"/>
    <p:sldId id="330" r:id="rId16"/>
    <p:sldId id="333" r:id="rId17"/>
    <p:sldId id="335" r:id="rId18"/>
    <p:sldId id="336" r:id="rId19"/>
    <p:sldId id="328" r:id="rId20"/>
    <p:sldId id="257" r:id="rId21"/>
    <p:sldId id="319" r:id="rId22"/>
    <p:sldId id="327" r:id="rId23"/>
    <p:sldId id="295" r:id="rId24"/>
    <p:sldId id="326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103"/>
    <p:restoredTop sz="95884"/>
  </p:normalViewPr>
  <p:slideViewPr>
    <p:cSldViewPr snapToGrid="0" snapToObjects="1">
      <p:cViewPr varScale="1">
        <p:scale>
          <a:sx n="71" d="100"/>
          <a:sy n="71" d="100"/>
        </p:scale>
        <p:origin x="17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musaadebayo/Documents/JobsAdverts/CVs%20&amp;%20RESUME/DATA%20SCIENCE-ANALYTICS/Project1_excel_Preview/Sales_Item_Merg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musaadebayo/Documents/JobsAdverts/CVs%20&amp;%20RESUME/DATA%20SCIENCE-ANALYTICS/Project1_excel_Preview/Sales_Item_Merg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musaadebayo/Documents/JobsAdverts/CVs%20&amp;%20RESUME/DATA%20SCIENCE-ANALYTICS/Project1_excel_Preview/Sales_Item_Merg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musaadebayo/Documents/JobsAdverts/CVs%20&amp;%20RESUME/DATA%20SCIENCE-ANALYTICS/Project1_excel_Preview/Sales_Item_Merge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musaadebayo/Documents/JobsAdverts/CVs%20&amp;%20RESUME/DATA%20SCIENCE-ANALYTICS/Project1_excel_Preview/Sales_Item_Merge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1847205929587441E-4"/>
          <c:y val="8.7851422267136402E-3"/>
          <c:w val="0.65014387909475402"/>
          <c:h val="0.9140859755560630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Sheet3!$D$7:$H$7</c:f>
              <c:strCache>
                <c:ptCount val="5"/>
                <c:pt idx="0">
                  <c:v>BORDER 8L 331-TK LAMBERTI</c:v>
                </c:pt>
                <c:pt idx="1">
                  <c:v>6/18/15</c:v>
                </c:pt>
                <c:pt idx="2">
                  <c:v>696399.18</c:v>
                </c:pt>
                <c:pt idx="3">
                  <c:v>22810 7GEN DISF MULTI SURF</c:v>
                </c:pt>
                <c:pt idx="4">
                  <c:v>9/24/14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(Sheet3!$I$3:$I$4,Sheet3!$I$7:$I$16)</c:f>
              <c:strCache>
                <c:ptCount val="2"/>
                <c:pt idx="0">
                  <c:v>Sale_net(2020)</c:v>
                </c:pt>
                <c:pt idx="1">
                  <c:v>443210</c:v>
                </c:pt>
              </c:strCache>
            </c:strRef>
          </c:cat>
          <c:val>
            <c:numRef>
              <c:f>Sheet3!$I$7</c:f>
              <c:numCache>
                <c:formatCode>General</c:formatCode>
                <c:ptCount val="1"/>
                <c:pt idx="0">
                  <c:v>1175026.3799999999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F1-764A-8103-6D2E8D81CFB3}"/>
            </c:ext>
          </c:extLst>
        </c:ser>
        <c:ser>
          <c:idx val="1"/>
          <c:order val="1"/>
          <c:tx>
            <c:strRef>
              <c:f>Sheet3!$D$8:$H$8</c:f>
              <c:strCache>
                <c:ptCount val="5"/>
                <c:pt idx="0">
                  <c:v>CAL BLUE PLUS (4182-24)</c:v>
                </c:pt>
                <c:pt idx="1">
                  <c:v>7/16/18</c:v>
                </c:pt>
                <c:pt idx="2">
                  <c:v>567486</c:v>
                </c:pt>
                <c:pt idx="3">
                  <c:v>3M TB QUAT DISINFECTANT</c:v>
                </c:pt>
                <c:pt idx="4">
                  <c:v>7/29/20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(Sheet3!$I$3:$I$4,Sheet3!$I$7:$I$16)</c:f>
              <c:strCache>
                <c:ptCount val="2"/>
                <c:pt idx="0">
                  <c:v>Sale_net(2020)</c:v>
                </c:pt>
                <c:pt idx="1">
                  <c:v>443210</c:v>
                </c:pt>
              </c:strCache>
            </c:strRef>
          </c:cat>
          <c:val>
            <c:numRef>
              <c:f>Sheet3!$I$8</c:f>
              <c:numCache>
                <c:formatCode>General</c:formatCode>
                <c:ptCount val="1"/>
                <c:pt idx="0">
                  <c:v>1126422.4099999999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F1-764A-8103-6D2E8D81CFB3}"/>
            </c:ext>
          </c:extLst>
        </c:ser>
        <c:ser>
          <c:idx val="2"/>
          <c:order val="2"/>
          <c:tx>
            <c:strRef>
              <c:f>Sheet3!$D$9:$H$9</c:f>
              <c:strCache>
                <c:ptCount val="5"/>
                <c:pt idx="0">
                  <c:v>NU-BRITE (4291-05)</c:v>
                </c:pt>
                <c:pt idx="1">
                  <c:v>12/30/94</c:v>
                </c:pt>
                <c:pt idx="2">
                  <c:v>538575.82</c:v>
                </c:pt>
                <c:pt idx="3">
                  <c:v>SHARK COMET VCM60 WATERFALL</c:v>
                </c:pt>
                <c:pt idx="4">
                  <c:v>1/12/20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(Sheet3!$I$3:$I$4,Sheet3!$I$7:$I$16)</c:f>
              <c:strCache>
                <c:ptCount val="2"/>
                <c:pt idx="0">
                  <c:v>Sale_net(2020)</c:v>
                </c:pt>
                <c:pt idx="1">
                  <c:v>443210</c:v>
                </c:pt>
              </c:strCache>
            </c:strRef>
          </c:cat>
          <c:val>
            <c:numRef>
              <c:f>Sheet3!$I$9</c:f>
              <c:numCache>
                <c:formatCode>General</c:formatCode>
                <c:ptCount val="1"/>
                <c:pt idx="0">
                  <c:v>1112778.82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F1-764A-8103-6D2E8D81CFB3}"/>
            </c:ext>
          </c:extLst>
        </c:ser>
        <c:ser>
          <c:idx val="3"/>
          <c:order val="3"/>
          <c:tx>
            <c:strRef>
              <c:f>Sheet3!$D$10:$H$10</c:f>
              <c:strCache>
                <c:ptCount val="5"/>
                <c:pt idx="0">
                  <c:v>ACTIV 8000</c:v>
                </c:pt>
                <c:pt idx="1">
                  <c:v>7/25/13</c:v>
                </c:pt>
                <c:pt idx="2">
                  <c:v>518650</c:v>
                </c:pt>
                <c:pt idx="3">
                  <c:v>22810 SEV DISF MULTI SURF</c:v>
                </c:pt>
                <c:pt idx="4">
                  <c:v>5/21/20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(Sheet3!$I$3:$I$4,Sheet3!$I$7:$I$16)</c:f>
              <c:strCache>
                <c:ptCount val="2"/>
                <c:pt idx="0">
                  <c:v>Sale_net(2020)</c:v>
                </c:pt>
                <c:pt idx="1">
                  <c:v>443210</c:v>
                </c:pt>
              </c:strCache>
            </c:strRef>
          </c:cat>
          <c:val>
            <c:numRef>
              <c:f>Sheet3!$I$10</c:f>
              <c:numCache>
                <c:formatCode>General</c:formatCode>
                <c:ptCount val="1"/>
                <c:pt idx="0">
                  <c:v>965766.16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F1-764A-8103-6D2E8D81CFB3}"/>
            </c:ext>
          </c:extLst>
        </c:ser>
        <c:ser>
          <c:idx val="4"/>
          <c:order val="4"/>
          <c:tx>
            <c:strRef>
              <c:f>Sheet3!$D$11:$H$11</c:f>
              <c:strCache>
                <c:ptCount val="5"/>
                <c:pt idx="0">
                  <c:v>EVAP POW'R-C (4168-08)</c:v>
                </c:pt>
                <c:pt idx="1">
                  <c:v>12/30/94</c:v>
                </c:pt>
                <c:pt idx="2">
                  <c:v>504694.98</c:v>
                </c:pt>
                <c:pt idx="3">
                  <c:v>BORDER 8L 331-TK LAMBERTI</c:v>
                </c:pt>
                <c:pt idx="4">
                  <c:v>6/18/15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(Sheet3!$I$3:$I$4,Sheet3!$I$7:$I$16)</c:f>
              <c:strCache>
                <c:ptCount val="2"/>
                <c:pt idx="0">
                  <c:v>Sale_net(2020)</c:v>
                </c:pt>
                <c:pt idx="1">
                  <c:v>443210</c:v>
                </c:pt>
              </c:strCache>
            </c:strRef>
          </c:cat>
          <c:val>
            <c:numRef>
              <c:f>Sheet3!$I$11</c:f>
              <c:numCache>
                <c:formatCode>General</c:formatCode>
                <c:ptCount val="1"/>
                <c:pt idx="0">
                  <c:v>633311.76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F1-764A-8103-6D2E8D81CFB3}"/>
            </c:ext>
          </c:extLst>
        </c:ser>
        <c:ser>
          <c:idx val="5"/>
          <c:order val="5"/>
          <c:tx>
            <c:strRef>
              <c:f>Sheet3!$D$12:$H$12</c:f>
              <c:strCache>
                <c:ptCount val="5"/>
                <c:pt idx="0">
                  <c:v>BORDER 8L STORAGE 331-BK</c:v>
                </c:pt>
                <c:pt idx="1">
                  <c:v>2/21/14</c:v>
                </c:pt>
                <c:pt idx="2">
                  <c:v>390951</c:v>
                </c:pt>
                <c:pt idx="3">
                  <c:v>CAL BLUE PLUS (4182-24)</c:v>
                </c:pt>
                <c:pt idx="4">
                  <c:v>7/16/18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(Sheet3!$I$3:$I$4,Sheet3!$I$7:$I$16)</c:f>
              <c:strCache>
                <c:ptCount val="2"/>
                <c:pt idx="0">
                  <c:v>Sale_net(2020)</c:v>
                </c:pt>
                <c:pt idx="1">
                  <c:v>443210</c:v>
                </c:pt>
              </c:strCache>
            </c:strRef>
          </c:cat>
          <c:val>
            <c:numRef>
              <c:f>Sheet3!$I$12</c:f>
              <c:numCache>
                <c:formatCode>General</c:formatCode>
                <c:ptCount val="1"/>
                <c:pt idx="0">
                  <c:v>494963.58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DF1-764A-8103-6D2E8D81CFB3}"/>
            </c:ext>
          </c:extLst>
        </c:ser>
        <c:ser>
          <c:idx val="6"/>
          <c:order val="6"/>
          <c:tx>
            <c:strRef>
              <c:f>Sheet3!$D$13:$H$13</c:f>
              <c:strCache>
                <c:ptCount val="5"/>
                <c:pt idx="0">
                  <c:v>TRI-POW'R COIL HD (4371-88)</c:v>
                </c:pt>
                <c:pt idx="1">
                  <c:v>12/15/99</c:v>
                </c:pt>
                <c:pt idx="2">
                  <c:v>383652.73</c:v>
                </c:pt>
                <c:pt idx="3">
                  <c:v>BORDER 8L STORAGE 331-BK</c:v>
                </c:pt>
                <c:pt idx="4">
                  <c:v>2/21/14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(Sheet3!$I$3:$I$4,Sheet3!$I$7:$I$16)</c:f>
              <c:strCache>
                <c:ptCount val="2"/>
                <c:pt idx="0">
                  <c:v>Sale_net(2020)</c:v>
                </c:pt>
                <c:pt idx="1">
                  <c:v>443210</c:v>
                </c:pt>
              </c:strCache>
            </c:strRef>
          </c:cat>
          <c:val>
            <c:numRef>
              <c:f>Sheet3!$I$13</c:f>
              <c:numCache>
                <c:formatCode>General</c:formatCode>
                <c:ptCount val="1"/>
                <c:pt idx="0">
                  <c:v>454863.75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F1-764A-8103-6D2E8D81CFB3}"/>
            </c:ext>
          </c:extLst>
        </c:ser>
        <c:ser>
          <c:idx val="7"/>
          <c:order val="7"/>
          <c:tx>
            <c:strRef>
              <c:f>Sheet3!$D$14:$H$14</c:f>
              <c:strCache>
                <c:ptCount val="5"/>
                <c:pt idx="0">
                  <c:v>533 RELEASE AGENT(CAGED TOTE)</c:v>
                </c:pt>
                <c:pt idx="1">
                  <c:v>6/7/11</c:v>
                </c:pt>
                <c:pt idx="2">
                  <c:v>381862.5</c:v>
                </c:pt>
                <c:pt idx="3">
                  <c:v>ACTIV 8000</c:v>
                </c:pt>
                <c:pt idx="4">
                  <c:v>7/25/13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(Sheet3!$I$3:$I$4,Sheet3!$I$7:$I$16)</c:f>
              <c:strCache>
                <c:ptCount val="2"/>
                <c:pt idx="0">
                  <c:v>Sale_net(2020)</c:v>
                </c:pt>
                <c:pt idx="1">
                  <c:v>443210</c:v>
                </c:pt>
              </c:strCache>
            </c:strRef>
          </c:cat>
          <c:val>
            <c:numRef>
              <c:f>Sheet3!$I$14</c:f>
              <c:numCache>
                <c:formatCode>General</c:formatCode>
                <c:ptCount val="1"/>
                <c:pt idx="0">
                  <c:v>443210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DF1-764A-8103-6D2E8D81CFB3}"/>
            </c:ext>
          </c:extLst>
        </c:ser>
        <c:ser>
          <c:idx val="8"/>
          <c:order val="8"/>
          <c:tx>
            <c:strRef>
              <c:f>Sheet3!$D$15:$H$15</c:f>
              <c:strCache>
                <c:ptCount val="5"/>
                <c:pt idx="0">
                  <c:v>533 RELEASE AGENT(CAGED TOTE)</c:v>
                </c:pt>
                <c:pt idx="1">
                  <c:v>6/7/11</c:v>
                </c:pt>
                <c:pt idx="2">
                  <c:v>381862.5</c:v>
                </c:pt>
                <c:pt idx="3">
                  <c:v>ACTIV 8000</c:v>
                </c:pt>
                <c:pt idx="4">
                  <c:v>7/25/13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(Sheet3!$I$3:$I$4,Sheet3!$I$7:$I$16)</c:f>
              <c:strCache>
                <c:ptCount val="2"/>
                <c:pt idx="0">
                  <c:v>Sale_net(2020)</c:v>
                </c:pt>
                <c:pt idx="1">
                  <c:v>443210</c:v>
                </c:pt>
              </c:strCache>
            </c:strRef>
          </c:cat>
          <c:val>
            <c:numRef>
              <c:f>Sheet3!$I$15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8-DDF1-764A-8103-6D2E8D81CFB3}"/>
            </c:ext>
          </c:extLst>
        </c:ser>
        <c:ser>
          <c:idx val="9"/>
          <c:order val="9"/>
          <c:tx>
            <c:strRef>
              <c:f>Sheet3!$D$16:$H$16</c:f>
              <c:strCache>
                <c:ptCount val="5"/>
                <c:pt idx="0">
                  <c:v>533 RELEASE AGENT(CAGED TOTE)</c:v>
                </c:pt>
                <c:pt idx="1">
                  <c:v>6/7/11</c:v>
                </c:pt>
                <c:pt idx="2">
                  <c:v>381862.5</c:v>
                </c:pt>
                <c:pt idx="3">
                  <c:v>ACTIV 8000</c:v>
                </c:pt>
                <c:pt idx="4">
                  <c:v>7/25/13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(Sheet3!$I$3:$I$4,Sheet3!$I$7:$I$16)</c:f>
              <c:strCache>
                <c:ptCount val="2"/>
                <c:pt idx="0">
                  <c:v>Sale_net(2020)</c:v>
                </c:pt>
                <c:pt idx="1">
                  <c:v>443210</c:v>
                </c:pt>
              </c:strCache>
            </c:strRef>
          </c:cat>
          <c:val>
            <c:numRef>
              <c:f>Sheet3!$I$16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9-DDF1-764A-8103-6D2E8D81C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4555151"/>
        <c:axId val="465036879"/>
        <c:axId val="399559327"/>
      </c:bar3DChart>
      <c:catAx>
        <c:axId val="664555151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Item Description</a:t>
                </a:r>
                <a:r>
                  <a:rPr lang="en-US" sz="1400" baseline="0"/>
                  <a:t> and Date Item Added to Inventory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0.29519739342926965"/>
              <c:y val="0.973645904795060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65036879"/>
        <c:crosses val="autoZero"/>
        <c:auto val="1"/>
        <c:lblAlgn val="ctr"/>
        <c:lblOffset val="100"/>
        <c:noMultiLvlLbl val="0"/>
      </c:catAx>
      <c:valAx>
        <c:axId val="46503687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r>
                  <a:rPr lang="en-US" sz="1800" b="0" i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Net</a:t>
                </a:r>
                <a:r>
                  <a:rPr lang="en-US" sz="1800" b="0" i="0" baseline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Value in Sales ($)</a:t>
                </a:r>
                <a:endParaRPr lang="en-US" sz="1800" b="0" i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c:rich>
          </c:tx>
          <c:layout>
            <c:manualLayout>
              <c:xMode val="edge"/>
              <c:yMode val="edge"/>
              <c:x val="8.4867729526277427E-2"/>
              <c:y val="0.448425262237571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64555151"/>
        <c:crosses val="autoZero"/>
        <c:crossBetween val="between"/>
      </c:valAx>
      <c:serAx>
        <c:axId val="39955932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465036879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Age of item on the market &amp; Sales Value (price_net) for Year 2019 </a:t>
            </a:r>
          </a:p>
        </c:rich>
      </c:tx>
      <c:layout>
        <c:manualLayout>
          <c:xMode val="edge"/>
          <c:yMode val="edge"/>
          <c:x val="0.18093137254901961"/>
          <c:y val="2.39679420911033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659370725034198"/>
          <c:y val="5.7251076903245213E-2"/>
          <c:w val="0.84835841313269489"/>
          <c:h val="0.699882781455564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Sheet3!$F$3:$F$4</c:f>
              <c:strCache>
                <c:ptCount val="2"/>
                <c:pt idx="0">
                  <c:v>Item Value for Year 2019</c:v>
                </c:pt>
                <c:pt idx="1">
                  <c:v>price_net(2019)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Sheet3!$D$5:$E$14</c:f>
              <c:multiLvlStrCache>
                <c:ptCount val="10"/>
                <c:lvl>
                  <c:pt idx="0">
                    <c:v>12/30/94</c:v>
                  </c:pt>
                  <c:pt idx="1">
                    <c:v>9/24/14</c:v>
                  </c:pt>
                  <c:pt idx="2">
                    <c:v>6/18/15</c:v>
                  </c:pt>
                  <c:pt idx="3">
                    <c:v>7/16/18</c:v>
                  </c:pt>
                  <c:pt idx="4">
                    <c:v>12/30/94</c:v>
                  </c:pt>
                  <c:pt idx="5">
                    <c:v>7/25/13</c:v>
                  </c:pt>
                  <c:pt idx="6">
                    <c:v>12/30/94</c:v>
                  </c:pt>
                  <c:pt idx="7">
                    <c:v>2/21/14</c:v>
                  </c:pt>
                  <c:pt idx="8">
                    <c:v>12/15/99</c:v>
                  </c:pt>
                  <c:pt idx="9">
                    <c:v>6/7/11</c:v>
                  </c:pt>
                </c:lvl>
                <c:lvl>
                  <c:pt idx="0">
                    <c:v>NU-BRITE COIL CLNR (4291-08)</c:v>
                  </c:pt>
                  <c:pt idx="1">
                    <c:v>22810 7GEN DISF MULTI SURF</c:v>
                  </c:pt>
                  <c:pt idx="2">
                    <c:v>BORDER 8L 331-TK LAMBERTI</c:v>
                  </c:pt>
                  <c:pt idx="3">
                    <c:v>CAL BLUE PLUS (4182-24)</c:v>
                  </c:pt>
                  <c:pt idx="4">
                    <c:v>NU-BRITE (4291-05)</c:v>
                  </c:pt>
                  <c:pt idx="5">
                    <c:v>ACTIV 8000</c:v>
                  </c:pt>
                  <c:pt idx="6">
                    <c:v>EVAP POW'R-C (4168-08)</c:v>
                  </c:pt>
                  <c:pt idx="7">
                    <c:v>BORDER 8L STORAGE 331-BK</c:v>
                  </c:pt>
                  <c:pt idx="8">
                    <c:v>TRI-POW'R COIL HD (4371-88)</c:v>
                  </c:pt>
                  <c:pt idx="9">
                    <c:v>533 RELEASE AGENT(CAGED TOTE)</c:v>
                  </c:pt>
                </c:lvl>
              </c:multiLvlStrCache>
            </c:multiLvlStrRef>
          </c:cat>
          <c:val>
            <c:numRef>
              <c:f>Sheet3!$F$5:$F$14</c:f>
              <c:numCache>
                <c:formatCode>General</c:formatCode>
                <c:ptCount val="10"/>
                <c:pt idx="0">
                  <c:v>2154237.7000000002</c:v>
                </c:pt>
                <c:pt idx="1">
                  <c:v>1434360.43</c:v>
                </c:pt>
                <c:pt idx="2">
                  <c:v>696399.18</c:v>
                </c:pt>
                <c:pt idx="3">
                  <c:v>567486</c:v>
                </c:pt>
                <c:pt idx="4">
                  <c:v>538575.81999999995</c:v>
                </c:pt>
                <c:pt idx="5">
                  <c:v>518650</c:v>
                </c:pt>
                <c:pt idx="6">
                  <c:v>504694.98</c:v>
                </c:pt>
                <c:pt idx="7">
                  <c:v>390951</c:v>
                </c:pt>
                <c:pt idx="8">
                  <c:v>383652.73</c:v>
                </c:pt>
                <c:pt idx="9">
                  <c:v>381862.5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E8-F247-B0D3-E857D0B38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1267999"/>
        <c:axId val="453065279"/>
      </c:barChart>
      <c:catAx>
        <c:axId val="4612679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Item Description &amp; Date Item Added to Company's stock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065279"/>
        <c:crosses val="autoZero"/>
        <c:auto val="1"/>
        <c:lblAlgn val="ctr"/>
        <c:lblOffset val="100"/>
        <c:noMultiLvlLbl val="0"/>
      </c:catAx>
      <c:valAx>
        <c:axId val="4530652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 2019 Sales ($)</a:t>
                </a:r>
              </a:p>
            </c:rich>
          </c:tx>
          <c:layout>
            <c:manualLayout>
              <c:xMode val="edge"/>
              <c:yMode val="edge"/>
              <c:x val="1.2140844526787089E-2"/>
              <c:y val="0.401543022153546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26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2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baseline="0">
                <a:solidFill>
                  <a:schemeClr val="tx1"/>
                </a:solidFill>
                <a:effectLst/>
              </a:rPr>
              <a:t>Age of item on the market &amp; Sales Value (price_net) for Year 2020 </a:t>
            </a:r>
            <a:endParaRPr lang="en-US" sz="2000" b="1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5757084712237057"/>
          <c:y val="2.13258067424777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0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71450772462013"/>
          <c:y val="9.8324943879132251E-2"/>
          <c:w val="0.82676211091371143"/>
          <c:h val="0.620108117856012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Sheet3!$I$3:$I$4</c:f>
              <c:strCache>
                <c:ptCount val="2"/>
                <c:pt idx="0">
                  <c:v>Item Value for Year 2020</c:v>
                </c:pt>
                <c:pt idx="1">
                  <c:v>Sale_net(2020)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Sheet3!$G$5:$H$14</c:f>
              <c:multiLvlStrCache>
                <c:ptCount val="10"/>
                <c:lvl>
                  <c:pt idx="0">
                    <c:v>1/12/20</c:v>
                  </c:pt>
                  <c:pt idx="1">
                    <c:v>12/30/94</c:v>
                  </c:pt>
                  <c:pt idx="2">
                    <c:v>9/24/14</c:v>
                  </c:pt>
                  <c:pt idx="3">
                    <c:v>7/29/20</c:v>
                  </c:pt>
                  <c:pt idx="4">
                    <c:v>1/12/20</c:v>
                  </c:pt>
                  <c:pt idx="5">
                    <c:v>5/21/20</c:v>
                  </c:pt>
                  <c:pt idx="6">
                    <c:v>6/18/15</c:v>
                  </c:pt>
                  <c:pt idx="7">
                    <c:v>7/16/18</c:v>
                  </c:pt>
                  <c:pt idx="8">
                    <c:v>2/21/14</c:v>
                  </c:pt>
                  <c:pt idx="9">
                    <c:v>7/25/13</c:v>
                  </c:pt>
                </c:lvl>
                <c:lvl>
                  <c:pt idx="0">
                    <c:v>SHARK COMET VCM12 WATERFALL</c:v>
                  </c:pt>
                  <c:pt idx="1">
                    <c:v>NU-BRITE COIL CLNR (4291-08)</c:v>
                  </c:pt>
                  <c:pt idx="2">
                    <c:v>22810 7GEN DISF MULTI SURF</c:v>
                  </c:pt>
                  <c:pt idx="3">
                    <c:v>3M TB QUAT DISINFECTANT</c:v>
                  </c:pt>
                  <c:pt idx="4">
                    <c:v>SHARK COMET VCM60 WATERFALL</c:v>
                  </c:pt>
                  <c:pt idx="5">
                    <c:v>22810 SEV DISF MULTI SURF</c:v>
                  </c:pt>
                  <c:pt idx="6">
                    <c:v>BORDER 8L 331-TK LAMBERTI</c:v>
                  </c:pt>
                  <c:pt idx="7">
                    <c:v>CAL BLUE PLUS (4182-24)</c:v>
                  </c:pt>
                  <c:pt idx="8">
                    <c:v>BORDER 8L STORAGE 331-BK</c:v>
                  </c:pt>
                  <c:pt idx="9">
                    <c:v>ACTIV 8000</c:v>
                  </c:pt>
                </c:lvl>
              </c:multiLvlStrCache>
            </c:multiLvlStrRef>
          </c:cat>
          <c:val>
            <c:numRef>
              <c:f>Sheet3!$I$5:$I$14</c:f>
              <c:numCache>
                <c:formatCode>General</c:formatCode>
                <c:ptCount val="10"/>
                <c:pt idx="0">
                  <c:v>2931175</c:v>
                </c:pt>
                <c:pt idx="1">
                  <c:v>1825958.88</c:v>
                </c:pt>
                <c:pt idx="2">
                  <c:v>1175026.3799999999</c:v>
                </c:pt>
                <c:pt idx="3">
                  <c:v>1126422.4099999999</c:v>
                </c:pt>
                <c:pt idx="4">
                  <c:v>1112778.82</c:v>
                </c:pt>
                <c:pt idx="5">
                  <c:v>965766.16</c:v>
                </c:pt>
                <c:pt idx="6">
                  <c:v>633311.76</c:v>
                </c:pt>
                <c:pt idx="7">
                  <c:v>494963.58</c:v>
                </c:pt>
                <c:pt idx="8">
                  <c:v>454863.75</c:v>
                </c:pt>
                <c:pt idx="9">
                  <c:v>443210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3B-E741-8412-2C608613B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6260543"/>
        <c:axId val="684795647"/>
      </c:barChart>
      <c:catAx>
        <c:axId val="4662605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solidFill>
                      <a:schemeClr val="tx1"/>
                    </a:solidFill>
                    <a:effectLst/>
                  </a:rPr>
                  <a:t>Item Description &amp; Date Item Added to Company's stock</a:t>
                </a:r>
                <a:endParaRPr lang="en-US" sz="1600" dirty="0"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solidFill>
                      <a:schemeClr val="tx1"/>
                    </a:solidFill>
                  </a:defRPr>
                </a:pPr>
                <a:endParaRPr lang="en-US" sz="16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29701974261091385"/>
              <c:y val="0.917136422886573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795647"/>
        <c:crosses val="autoZero"/>
        <c:auto val="1"/>
        <c:lblAlgn val="ctr"/>
        <c:lblOffset val="100"/>
        <c:noMultiLvlLbl val="0"/>
      </c:catAx>
      <c:valAx>
        <c:axId val="68479564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baseline="0">
                    <a:solidFill>
                      <a:schemeClr val="tx1"/>
                    </a:solidFill>
                    <a:effectLst/>
                  </a:rPr>
                  <a:t>Year 2020 Sales ($)</a:t>
                </a:r>
                <a:endParaRPr lang="en-US" sz="1400">
                  <a:solidFill>
                    <a:schemeClr val="tx1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1.1009716305146897E-2"/>
              <c:y val="0.45017464842466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260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2"/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Sheet1!$C$117</c:f>
              <c:strCache>
                <c:ptCount val="1"/>
                <c:pt idx="0">
                  <c:v>price_net(2019)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71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-9.2670603674540677E-3"/>
                  <c:y val="-0.1102322105570137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2"/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Sheet1!$B$118:$B$127</c:f>
              <c:numCache>
                <c:formatCode>General</c:formatCode>
                <c:ptCount val="10"/>
                <c:pt idx="0">
                  <c:v>135086</c:v>
                </c:pt>
                <c:pt idx="1">
                  <c:v>205989</c:v>
                </c:pt>
                <c:pt idx="2">
                  <c:v>570819</c:v>
                </c:pt>
                <c:pt idx="3">
                  <c:v>16740</c:v>
                </c:pt>
                <c:pt idx="4">
                  <c:v>39514</c:v>
                </c:pt>
                <c:pt idx="5">
                  <c:v>110</c:v>
                </c:pt>
                <c:pt idx="6">
                  <c:v>29394</c:v>
                </c:pt>
                <c:pt idx="7">
                  <c:v>1077</c:v>
                </c:pt>
                <c:pt idx="8">
                  <c:v>24899</c:v>
                </c:pt>
                <c:pt idx="9">
                  <c:v>425</c:v>
                </c:pt>
              </c:numCache>
            </c:numRef>
          </c:xVal>
          <c:yVal>
            <c:numRef>
              <c:f>Sheet1!$C$118:$C$127</c:f>
              <c:numCache>
                <c:formatCode>General</c:formatCode>
                <c:ptCount val="10"/>
                <c:pt idx="0">
                  <c:v>2154237.7000000002</c:v>
                </c:pt>
                <c:pt idx="1">
                  <c:v>1434360.43</c:v>
                </c:pt>
                <c:pt idx="2">
                  <c:v>696399.18</c:v>
                </c:pt>
                <c:pt idx="3">
                  <c:v>567486</c:v>
                </c:pt>
                <c:pt idx="4">
                  <c:v>538575.81999999995</c:v>
                </c:pt>
                <c:pt idx="5">
                  <c:v>518650</c:v>
                </c:pt>
                <c:pt idx="6">
                  <c:v>504694.98</c:v>
                </c:pt>
                <c:pt idx="7">
                  <c:v>390951</c:v>
                </c:pt>
                <c:pt idx="8">
                  <c:v>383652.73</c:v>
                </c:pt>
                <c:pt idx="9">
                  <c:v>381862.5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008-9345-8BBD-B4AC9B2C7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8248655"/>
        <c:axId val="458029775"/>
      </c:scatterChart>
      <c:valAx>
        <c:axId val="11382486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458029775"/>
        <c:crosses val="autoZero"/>
        <c:crossBetween val="midCat"/>
      </c:valAx>
      <c:valAx>
        <c:axId val="458029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1382486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2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Sheet1!$E$117</c:f>
              <c:strCache>
                <c:ptCount val="1"/>
                <c:pt idx="0">
                  <c:v>Sale_net(2020)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3975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Sheet1!$D$118:$D$127</c:f>
              <c:numCache>
                <c:formatCode>General</c:formatCode>
                <c:ptCount val="10"/>
                <c:pt idx="0">
                  <c:v>90190</c:v>
                </c:pt>
                <c:pt idx="1">
                  <c:v>114768</c:v>
                </c:pt>
                <c:pt idx="2">
                  <c:v>148560</c:v>
                </c:pt>
                <c:pt idx="3">
                  <c:v>137873</c:v>
                </c:pt>
                <c:pt idx="4">
                  <c:v>149567</c:v>
                </c:pt>
                <c:pt idx="5">
                  <c:v>121394</c:v>
                </c:pt>
                <c:pt idx="6">
                  <c:v>519108</c:v>
                </c:pt>
                <c:pt idx="7">
                  <c:v>14587</c:v>
                </c:pt>
                <c:pt idx="8">
                  <c:v>1245</c:v>
                </c:pt>
                <c:pt idx="9">
                  <c:v>94</c:v>
                </c:pt>
              </c:numCache>
            </c:numRef>
          </c:xVal>
          <c:yVal>
            <c:numRef>
              <c:f>Sheet1!$E$118:$E$127</c:f>
              <c:numCache>
                <c:formatCode>General</c:formatCode>
                <c:ptCount val="10"/>
                <c:pt idx="0">
                  <c:v>2931175</c:v>
                </c:pt>
                <c:pt idx="1">
                  <c:v>1825958.88</c:v>
                </c:pt>
                <c:pt idx="2">
                  <c:v>1175026.3799999999</c:v>
                </c:pt>
                <c:pt idx="3">
                  <c:v>1126422.4099999999</c:v>
                </c:pt>
                <c:pt idx="4">
                  <c:v>1112778.82</c:v>
                </c:pt>
                <c:pt idx="5">
                  <c:v>965766.16</c:v>
                </c:pt>
                <c:pt idx="6">
                  <c:v>633311.76</c:v>
                </c:pt>
                <c:pt idx="7">
                  <c:v>494963.58</c:v>
                </c:pt>
                <c:pt idx="8">
                  <c:v>454863.75</c:v>
                </c:pt>
                <c:pt idx="9">
                  <c:v>443210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81-DD4E-8D17-E645FD506D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6251263"/>
        <c:axId val="661676223"/>
      </c:scatterChart>
      <c:valAx>
        <c:axId val="456251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661676223"/>
        <c:crosses val="autoZero"/>
        <c:crossBetween val="midCat"/>
      </c:valAx>
      <c:valAx>
        <c:axId val="661676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456251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ED5E6-99DA-6A4C-8BC7-8FFD54E6114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5308-13B2-5C41-97ED-CB33AE785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53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4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3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02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6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6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3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8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5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7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dy of water&#10;&#10;Description automatically generated">
            <a:extLst>
              <a:ext uri="{FF2B5EF4-FFF2-40B4-BE49-F238E27FC236}">
                <a16:creationId xmlns:a16="http://schemas.microsoft.com/office/drawing/2014/main" id="{C18B7493-825C-4416-965B-F6EBB78BD30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r="-1" b="258"/>
          <a:stretch>
            <a:fillRect/>
          </a:stretch>
        </p:blipFill>
        <p:spPr>
          <a:xfrm>
            <a:off x="121015" y="336500"/>
            <a:ext cx="11949969" cy="6419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AA0C5-CDB4-4C54-9B0E-5BFA9206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46" y="336500"/>
            <a:ext cx="11184941" cy="32318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>
                <a:solidFill>
                  <a:srgbClr val="FFFF00"/>
                </a:solidFill>
                <a:latin typeface="Helvetica" pitchFamily="2" charset="0"/>
              </a:rPr>
              <a:t>Trend Analysis of Nuance Sales Data</a:t>
            </a:r>
            <a:br>
              <a:rPr lang="en-US" sz="7200" dirty="0">
                <a:solidFill>
                  <a:srgbClr val="FFFF00"/>
                </a:solidFill>
                <a:latin typeface="Helvetica" pitchFamily="2" charset="0"/>
              </a:rPr>
            </a:br>
            <a:endParaRPr lang="en-US" sz="7200" dirty="0">
              <a:solidFill>
                <a:srgbClr val="FFFF00"/>
              </a:solidFill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583DD-4BE3-4DBF-BC67-BE9BB447D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13520" cy="242316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rgbClr val="FFFF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TEAM NUANCE (2)</a:t>
            </a:r>
          </a:p>
          <a:p>
            <a:pPr algn="ctr"/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Project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92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7D075C-D87F-EB4A-BD95-855B1C14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Item Sales vs Date Added Comparisons - </a:t>
            </a:r>
            <a:r>
              <a:rPr lang="en-US" sz="6000" dirty="0" err="1">
                <a:solidFill>
                  <a:srgbClr val="C00000"/>
                </a:solidFill>
              </a:rPr>
              <a:t>Amusa</a:t>
            </a:r>
            <a:endParaRPr lang="en-US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2F837DEB-8A0C-4634-9ADF-2E82E3521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2385060" y="2223131"/>
            <a:ext cx="7421880" cy="41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2C30F0-B18D-3E4B-A4FE-AC81D9AF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 dirty="0"/>
              <a:t>Top Selling Item composite for Years 2019 &amp; 2020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C35A4D"/>
          </a:solidFill>
          <a:ln w="34925">
            <a:solidFill>
              <a:srgbClr val="C35A4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BE1C21B-C0DE-9447-9B85-E48D4C2568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404894"/>
              </p:ext>
            </p:extLst>
          </p:nvPr>
        </p:nvGraphicFramePr>
        <p:xfrm>
          <a:off x="4053659" y="0"/>
          <a:ext cx="7904901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843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AE3EB-183F-C14A-A571-AB5E8CA7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Item Sales vs Date Added Comparisons - Amusa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35A4D"/>
          </a:solidFill>
          <a:ln w="38100" cap="rnd">
            <a:solidFill>
              <a:srgbClr val="C35A4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189F38-A76B-194D-BCBB-3E4418AA60AF}"/>
              </a:ext>
            </a:extLst>
          </p:cNvPr>
          <p:cNvSpPr/>
          <p:nvPr/>
        </p:nvSpPr>
        <p:spPr>
          <a:xfrm>
            <a:off x="1990164" y="2385899"/>
            <a:ext cx="1057835" cy="478319"/>
          </a:xfrm>
          <a:prstGeom prst="round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FD7BB14-DFA7-2747-B185-607FE33F47F5}"/>
              </a:ext>
            </a:extLst>
          </p:cNvPr>
          <p:cNvSpPr/>
          <p:nvPr/>
        </p:nvSpPr>
        <p:spPr>
          <a:xfrm rot="21357376" flipV="1">
            <a:off x="497642" y="2518327"/>
            <a:ext cx="8487898" cy="725801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EB29A2-49C0-D04D-B229-EDBBFBD2F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591709"/>
              </p:ext>
            </p:extLst>
          </p:nvPr>
        </p:nvGraphicFramePr>
        <p:xfrm>
          <a:off x="6096000" y="1905659"/>
          <a:ext cx="5629835" cy="4517527"/>
        </p:xfrm>
        <a:graphic>
          <a:graphicData uri="http://schemas.openxmlformats.org/drawingml/2006/table">
            <a:tbl>
              <a:tblPr/>
              <a:tblGrid>
                <a:gridCol w="1638195">
                  <a:extLst>
                    <a:ext uri="{9D8B030D-6E8A-4147-A177-3AD203B41FA5}">
                      <a16:colId xmlns:a16="http://schemas.microsoft.com/office/drawing/2014/main" val="3119471681"/>
                    </a:ext>
                  </a:extLst>
                </a:gridCol>
                <a:gridCol w="1652731">
                  <a:extLst>
                    <a:ext uri="{9D8B030D-6E8A-4147-A177-3AD203B41FA5}">
                      <a16:colId xmlns:a16="http://schemas.microsoft.com/office/drawing/2014/main" val="1703166826"/>
                    </a:ext>
                  </a:extLst>
                </a:gridCol>
                <a:gridCol w="1269358">
                  <a:extLst>
                    <a:ext uri="{9D8B030D-6E8A-4147-A177-3AD203B41FA5}">
                      <a16:colId xmlns:a16="http://schemas.microsoft.com/office/drawing/2014/main" val="151562282"/>
                    </a:ext>
                  </a:extLst>
                </a:gridCol>
                <a:gridCol w="1069551">
                  <a:extLst>
                    <a:ext uri="{9D8B030D-6E8A-4147-A177-3AD203B41FA5}">
                      <a16:colId xmlns:a16="http://schemas.microsoft.com/office/drawing/2014/main" val="2098772712"/>
                    </a:ext>
                  </a:extLst>
                </a:gridCol>
              </a:tblGrid>
              <a:tr h="375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Item_Descrition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Item_Add_date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qty_ship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(2019)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price_net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(2019)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77276"/>
                  </a:ext>
                </a:extLst>
              </a:tr>
              <a:tr h="467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NU-BRITE COIL CLNR (4291-08)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12/30/94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135086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2154237.7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448926"/>
                  </a:ext>
                </a:extLst>
              </a:tr>
              <a:tr h="467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22810 7GEN DISF MULTI SURF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9/24/14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205989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1434360.43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003655"/>
                  </a:ext>
                </a:extLst>
              </a:tr>
              <a:tr h="467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BORDER 8L 331-TK LAMBERTI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6/18/15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570819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696399.18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049259"/>
                  </a:ext>
                </a:extLst>
              </a:tr>
              <a:tr h="375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 BLUE PLUS (4182-24)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7/16/18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567486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118398"/>
                  </a:ext>
                </a:extLst>
              </a:tr>
              <a:tr h="2335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NU-BRITE (4291-05)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12/30/94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538575.82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501334"/>
                  </a:ext>
                </a:extLst>
              </a:tr>
              <a:tr h="2335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 8000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7/25/13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518650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143499"/>
                  </a:ext>
                </a:extLst>
              </a:tr>
              <a:tr h="375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EVAP POW'R-C (4168-08)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12/30/94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504694.98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79816"/>
                  </a:ext>
                </a:extLst>
              </a:tr>
              <a:tr h="375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BORDER 8L STORAGE 331-BK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390951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618656"/>
                  </a:ext>
                </a:extLst>
              </a:tr>
              <a:tr h="467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TRI-POW'R COIL HD (4371-88)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12/15/99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383652.73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661774"/>
                  </a:ext>
                </a:extLst>
              </a:tr>
              <a:tr h="5583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533 RELEASE AGENT(CAGED TOTE)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6/7/11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381862.5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91076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7F081E1-50E9-B443-88BD-AB85DEC9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989489"/>
              </p:ext>
            </p:extLst>
          </p:nvPr>
        </p:nvGraphicFramePr>
        <p:xfrm>
          <a:off x="542364" y="1825814"/>
          <a:ext cx="5011272" cy="4387211"/>
        </p:xfrm>
        <a:graphic>
          <a:graphicData uri="http://schemas.openxmlformats.org/drawingml/2006/table">
            <a:tbl>
              <a:tblPr/>
              <a:tblGrid>
                <a:gridCol w="1359926">
                  <a:extLst>
                    <a:ext uri="{9D8B030D-6E8A-4147-A177-3AD203B41FA5}">
                      <a16:colId xmlns:a16="http://schemas.microsoft.com/office/drawing/2014/main" val="3589555909"/>
                    </a:ext>
                  </a:extLst>
                </a:gridCol>
                <a:gridCol w="1194081">
                  <a:extLst>
                    <a:ext uri="{9D8B030D-6E8A-4147-A177-3AD203B41FA5}">
                      <a16:colId xmlns:a16="http://schemas.microsoft.com/office/drawing/2014/main" val="310850769"/>
                    </a:ext>
                  </a:extLst>
                </a:gridCol>
                <a:gridCol w="1006124">
                  <a:extLst>
                    <a:ext uri="{9D8B030D-6E8A-4147-A177-3AD203B41FA5}">
                      <a16:colId xmlns:a16="http://schemas.microsoft.com/office/drawing/2014/main" val="295068846"/>
                    </a:ext>
                  </a:extLst>
                </a:gridCol>
                <a:gridCol w="1451141">
                  <a:extLst>
                    <a:ext uri="{9D8B030D-6E8A-4147-A177-3AD203B41FA5}">
                      <a16:colId xmlns:a16="http://schemas.microsoft.com/office/drawing/2014/main" val="315263308"/>
                    </a:ext>
                  </a:extLst>
                </a:gridCol>
              </a:tblGrid>
              <a:tr h="424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Item_Descrition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Item_Add_date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Qty_shiped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(2020)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Sale_net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(2020)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40693"/>
                  </a:ext>
                </a:extLst>
              </a:tr>
              <a:tr h="470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SHARK COMET VCM12 WATERFALL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1/12/20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90190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2931175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10313"/>
                  </a:ext>
                </a:extLst>
              </a:tr>
              <a:tr h="3654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NU-BRITE COIL CLNR (4291-08)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12/30/94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1825958.88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393467"/>
                  </a:ext>
                </a:extLst>
              </a:tr>
              <a:tr h="470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22810 7GEN DISF MULTI SURF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9/24/14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1175026.38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404136"/>
                  </a:ext>
                </a:extLst>
              </a:tr>
              <a:tr h="3654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3M TB QUAT DISINFECTANT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7/29/20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137873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1126422.41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258299"/>
                  </a:ext>
                </a:extLst>
              </a:tr>
              <a:tr h="470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SHARK COMET VCM60 WATERFALL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1/12/20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149567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1112778.82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665865"/>
                  </a:ext>
                </a:extLst>
              </a:tr>
              <a:tr h="3654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22810 SEV DISF MULTI SURF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5/21/20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121394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965766.16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641133"/>
                  </a:ext>
                </a:extLst>
              </a:tr>
              <a:tr h="3654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BORDER 8L 331-TK LAMBERTI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6/18/15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519108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633311.76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591648"/>
                  </a:ext>
                </a:extLst>
              </a:tr>
              <a:tr h="3654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 BLUE PLUS (4182-24)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7/16/18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494963.58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670121"/>
                  </a:ext>
                </a:extLst>
              </a:tr>
              <a:tr h="470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BORDER 8L STORAGE 331-BK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454863.75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277871"/>
                  </a:ext>
                </a:extLst>
              </a:tr>
              <a:tr h="187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 8000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7/25/13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443210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53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40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74780-5634-8F4A-A89A-C2E8B300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VALUE (</a:t>
            </a:r>
            <a:r>
              <a:rPr lang="en-US" dirty="0" err="1"/>
              <a:t>price_net</a:t>
            </a:r>
            <a:r>
              <a:rPr lang="en-US" dirty="0"/>
              <a:t>) BY DATE PRODUCT ADDED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D9EA8D-D246-F84E-AA95-AE26805476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0601" y="2435948"/>
            <a:ext cx="4727782" cy="334404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56668A-AC0A-8244-B636-AE1DFDEFBA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3640" y="2651919"/>
            <a:ext cx="4575810" cy="3092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5F5B9-1D9B-D648-AA5B-B23B882CE105}"/>
              </a:ext>
            </a:extLst>
          </p:cNvPr>
          <p:cNvSpPr txBox="1"/>
          <p:nvPr/>
        </p:nvSpPr>
        <p:spPr>
          <a:xfrm>
            <a:off x="1722120" y="1828800"/>
            <a:ext cx="929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3772-00CA-DC40-8A54-C97115C2ED6C}"/>
              </a:ext>
            </a:extLst>
          </p:cNvPr>
          <p:cNvSpPr txBox="1"/>
          <p:nvPr/>
        </p:nvSpPr>
        <p:spPr>
          <a:xfrm>
            <a:off x="7621905" y="1817360"/>
            <a:ext cx="929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445E10-3391-0840-8FE8-D2F794028906}"/>
              </a:ext>
            </a:extLst>
          </p:cNvPr>
          <p:cNvSpPr/>
          <p:nvPr/>
        </p:nvSpPr>
        <p:spPr>
          <a:xfrm>
            <a:off x="3681352" y="2297836"/>
            <a:ext cx="1415582" cy="718496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15C83F-E1E1-AF40-A2E3-393B5380DD07}"/>
              </a:ext>
            </a:extLst>
          </p:cNvPr>
          <p:cNvSpPr/>
          <p:nvPr/>
        </p:nvSpPr>
        <p:spPr>
          <a:xfrm>
            <a:off x="9096802" y="2503215"/>
            <a:ext cx="1415582" cy="718496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4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FA61-0E05-FF43-A414-1115CBEB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QUANTITY SHIPPED BY DATE PRODUCT ADDED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17C80F-AD47-FD46-9ABB-38C527CF97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3769" y="2692400"/>
            <a:ext cx="4102100" cy="28702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A3B1C7-C6E9-E648-B419-BF97C49009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20992" y="3429000"/>
            <a:ext cx="4076700" cy="283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543AB4-0104-264C-AF0D-7ED1604493BD}"/>
              </a:ext>
            </a:extLst>
          </p:cNvPr>
          <p:cNvSpPr txBox="1"/>
          <p:nvPr/>
        </p:nvSpPr>
        <p:spPr>
          <a:xfrm>
            <a:off x="1722120" y="1828800"/>
            <a:ext cx="929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AC3B8-1448-B04B-836A-53545127F3EE}"/>
              </a:ext>
            </a:extLst>
          </p:cNvPr>
          <p:cNvSpPr txBox="1"/>
          <p:nvPr/>
        </p:nvSpPr>
        <p:spPr>
          <a:xfrm>
            <a:off x="5829702" y="2583002"/>
            <a:ext cx="929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5FDE99-D3FA-1A4A-A7B7-18BD61C37AA3}"/>
              </a:ext>
            </a:extLst>
          </p:cNvPr>
          <p:cNvSpPr/>
          <p:nvPr/>
        </p:nvSpPr>
        <p:spPr>
          <a:xfrm>
            <a:off x="2651760" y="5223425"/>
            <a:ext cx="1208366" cy="459685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A814BE7-386A-9A4A-85CF-D0F524EEA768}"/>
              </a:ext>
            </a:extLst>
          </p:cNvPr>
          <p:cNvSpPr/>
          <p:nvPr/>
        </p:nvSpPr>
        <p:spPr>
          <a:xfrm>
            <a:off x="5704270" y="5955536"/>
            <a:ext cx="1034378" cy="316855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C121DCF-ECBD-D54A-BA12-D33F33175DC9}"/>
              </a:ext>
            </a:extLst>
          </p:cNvPr>
          <p:cNvSpPr/>
          <p:nvPr/>
        </p:nvSpPr>
        <p:spPr>
          <a:xfrm>
            <a:off x="332130" y="3107427"/>
            <a:ext cx="1120152" cy="568102"/>
          </a:xfrm>
          <a:prstGeom prst="round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4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17463-9CDB-3442-AB43-3C9221FD8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20" y="426085"/>
            <a:ext cx="11371580" cy="960755"/>
          </a:xfrm>
        </p:spPr>
        <p:txBody>
          <a:bodyPr>
            <a:normAutofit fontScale="90000"/>
          </a:bodyPr>
          <a:lstStyle/>
          <a:p>
            <a:r>
              <a:rPr lang="en-US" strike="sngStrike" dirty="0">
                <a:solidFill>
                  <a:srgbClr val="FF0000"/>
                </a:solidFill>
              </a:rPr>
              <a:t>Comparison of 2019 and 2020 top selling products by net price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89B7EA-5423-5C4C-B89D-DB1453D34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20" y="2016919"/>
            <a:ext cx="5003800" cy="407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633B71-14F2-2D45-9B17-CD653AE87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016919"/>
            <a:ext cx="4790070" cy="405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37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474F-C092-A149-A646-FD5C273F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4626" cy="1325563"/>
          </a:xfrm>
        </p:spPr>
        <p:txBody>
          <a:bodyPr/>
          <a:lstStyle/>
          <a:p>
            <a:r>
              <a:rPr lang="en-US" dirty="0"/>
              <a:t>Age of 2019 and 2020 top selling products on the market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9E54091-223B-CD40-823E-C5BBE3AA50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719138"/>
          <a:ext cx="9144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" imgW="0" imgH="0" progId="">
                  <p:embed/>
                </p:oleObj>
              </mc:Choice>
              <mc:Fallback>
                <p:oleObj r:id="" imgW="0" imgH="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524000" y="719138"/>
                        <a:ext cx="9144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C537046-D8C6-7942-A2A8-2ED6E50D262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78866525"/>
              </p:ext>
            </p:extLst>
          </p:nvPr>
        </p:nvGraphicFramePr>
        <p:xfrm>
          <a:off x="838200" y="1928812"/>
          <a:ext cx="5181600" cy="476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948DB30-1076-FE4A-8FA1-012BF36FAF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719138"/>
          <a:ext cx="9144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r:id="" imgW="0" imgH="0" progId="">
                  <p:embed/>
                </p:oleObj>
              </mc:Choice>
              <mc:Fallback>
                <p:oleObj r:id="" imgW="0" imgH="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524000" y="719138"/>
                        <a:ext cx="9144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689BDB5-45DC-A04F-A723-0DB59601CD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11334547"/>
              </p:ext>
            </p:extLst>
          </p:nvPr>
        </p:nvGraphicFramePr>
        <p:xfrm>
          <a:off x="6096000" y="1928813"/>
          <a:ext cx="5257800" cy="476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B36166-EDEE-134E-B8B4-93A66524D4FF}"/>
              </a:ext>
            </a:extLst>
          </p:cNvPr>
          <p:cNvSpPr/>
          <p:nvPr/>
        </p:nvSpPr>
        <p:spPr>
          <a:xfrm>
            <a:off x="1320799" y="2675469"/>
            <a:ext cx="821267" cy="3815820"/>
          </a:xfrm>
          <a:prstGeom prst="round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706211B-006C-3249-8120-DF2CA121C3C8}"/>
              </a:ext>
            </a:extLst>
          </p:cNvPr>
          <p:cNvSpPr/>
          <p:nvPr/>
        </p:nvSpPr>
        <p:spPr>
          <a:xfrm>
            <a:off x="6722533" y="2675468"/>
            <a:ext cx="677334" cy="3666066"/>
          </a:xfrm>
          <a:prstGeom prst="round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8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1118-8B8E-CE41-9649-D87F35C8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of </a:t>
            </a:r>
            <a:r>
              <a:rPr lang="en-US" dirty="0" err="1"/>
              <a:t>NET_PrICE</a:t>
            </a:r>
            <a:r>
              <a:rPr lang="en-US" dirty="0"/>
              <a:t> on Quantity Shipped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38CC607-4FF0-5847-BE3B-CAE0D5EB452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85826734"/>
              </p:ext>
            </p:extLst>
          </p:nvPr>
        </p:nvGraphicFramePr>
        <p:xfrm>
          <a:off x="838200" y="1928813"/>
          <a:ext cx="5181600" cy="4252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E4DFCAA-DCED-7044-A6D5-9F7B93F911B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57443838"/>
              </p:ext>
            </p:extLst>
          </p:nvPr>
        </p:nvGraphicFramePr>
        <p:xfrm>
          <a:off x="6172200" y="1928813"/>
          <a:ext cx="5181600" cy="4252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39184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F054A0-14D1-CF4E-B6DD-8B423B998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 dirty="0"/>
              <a:t>Regression of Sales revenue on Quantity </a:t>
            </a:r>
            <a:r>
              <a:rPr lang="en-US" sz="6000" dirty="0" err="1"/>
              <a:t>shiped</a:t>
            </a:r>
            <a:r>
              <a:rPr lang="en-US" sz="6000" dirty="0"/>
              <a:t> (2019 &amp; 2020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C35A4D"/>
          </a:solidFill>
          <a:ln w="34925">
            <a:solidFill>
              <a:srgbClr val="C35A4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9">
            <a:extLst>
              <a:ext uri="{FF2B5EF4-FFF2-40B4-BE49-F238E27FC236}">
                <a16:creationId xmlns:a16="http://schemas.microsoft.com/office/drawing/2014/main" id="{FADEE339-0393-EA49-B565-5E8EC84B73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347619"/>
              </p:ext>
            </p:extLst>
          </p:nvPr>
        </p:nvGraphicFramePr>
        <p:xfrm>
          <a:off x="5300489" y="1395117"/>
          <a:ext cx="5595571" cy="4027554"/>
        </p:xfrm>
        <a:graphic>
          <a:graphicData uri="http://schemas.openxmlformats.org/drawingml/2006/table">
            <a:tbl>
              <a:tblPr/>
              <a:tblGrid>
                <a:gridCol w="2427871">
                  <a:extLst>
                    <a:ext uri="{9D8B030D-6E8A-4147-A177-3AD203B41FA5}">
                      <a16:colId xmlns:a16="http://schemas.microsoft.com/office/drawing/2014/main" val="1202135219"/>
                    </a:ext>
                  </a:extLst>
                </a:gridCol>
                <a:gridCol w="1583850">
                  <a:extLst>
                    <a:ext uri="{9D8B030D-6E8A-4147-A177-3AD203B41FA5}">
                      <a16:colId xmlns:a16="http://schemas.microsoft.com/office/drawing/2014/main" val="3471625030"/>
                    </a:ext>
                  </a:extLst>
                </a:gridCol>
                <a:gridCol w="1583850">
                  <a:extLst>
                    <a:ext uri="{9D8B030D-6E8A-4147-A177-3AD203B41FA5}">
                      <a16:colId xmlns:a16="http://schemas.microsoft.com/office/drawing/2014/main" val="1159325936"/>
                    </a:ext>
                  </a:extLst>
                </a:gridCol>
              </a:tblGrid>
              <a:tr h="1090359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MODEL R^2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922942"/>
                  </a:ext>
                </a:extLst>
              </a:tr>
              <a:tr h="587439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Polynomial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0.7548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0.2971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79020"/>
                  </a:ext>
                </a:extLst>
              </a:tr>
              <a:tr h="587439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Linear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0.0809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0.0006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416394"/>
                  </a:ext>
                </a:extLst>
              </a:tr>
              <a:tr h="587439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Exponential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0.1536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0.0059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818165"/>
                  </a:ext>
                </a:extLst>
              </a:tr>
              <a:tr h="587439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Logarithmic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0.264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0.1824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161196"/>
                  </a:ext>
                </a:extLst>
              </a:tr>
              <a:tr h="587439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Calibri" panose="020F0502020204030204" pitchFamily="34" charset="0"/>
                        </a:rPr>
                        <a:t>0.3495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</a:rPr>
                        <a:t>0.3673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13" marR="87313" marT="17463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408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05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6E3C51E-D34C-D941-BAB9-BE823C5B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>
                <a:solidFill>
                  <a:srgbClr val="FF0000"/>
                </a:solidFill>
              </a:rPr>
              <a:t>Regression of </a:t>
            </a:r>
            <a:r>
              <a:rPr lang="en-US" strike="sngStrike" dirty="0" err="1">
                <a:solidFill>
                  <a:srgbClr val="FF0000"/>
                </a:solidFill>
              </a:rPr>
              <a:t>Price_NET</a:t>
            </a:r>
            <a:r>
              <a:rPr lang="en-US" strike="sngStrike" dirty="0">
                <a:solidFill>
                  <a:srgbClr val="FF0000"/>
                </a:solidFill>
              </a:rPr>
              <a:t> vs Quantity SHIPPED - Deleted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1FB7FB-C0FC-024D-8325-46D268FCC0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1480" y="2519124"/>
            <a:ext cx="5181600" cy="3359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9C1BFB-0F60-1F48-93D7-E2685990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0" y="2519124"/>
            <a:ext cx="5197865" cy="33595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22551B-9492-A847-A1AE-8E4C61A6E25A}"/>
              </a:ext>
            </a:extLst>
          </p:cNvPr>
          <p:cNvSpPr txBox="1"/>
          <p:nvPr/>
        </p:nvSpPr>
        <p:spPr>
          <a:xfrm>
            <a:off x="701040" y="1905001"/>
            <a:ext cx="489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Regression of </a:t>
            </a:r>
            <a:r>
              <a:rPr lang="en-US" sz="2800" b="1" dirty="0" err="1"/>
              <a:t>price_net</a:t>
            </a:r>
            <a:r>
              <a:rPr lang="en-US" sz="2800" b="1" dirty="0"/>
              <a:t> Vs quantity shipped for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6497C7-FB7B-4641-9179-0693EA023FF1}"/>
              </a:ext>
            </a:extLst>
          </p:cNvPr>
          <p:cNvSpPr txBox="1"/>
          <p:nvPr/>
        </p:nvSpPr>
        <p:spPr>
          <a:xfrm>
            <a:off x="6096000" y="1982450"/>
            <a:ext cx="492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Regression of </a:t>
            </a:r>
            <a:r>
              <a:rPr lang="en-US" sz="2800" b="1" dirty="0" err="1"/>
              <a:t>price_net</a:t>
            </a:r>
            <a:r>
              <a:rPr lang="en-US" sz="2800" b="1" dirty="0"/>
              <a:t> Vs quantity shipped for 2020</a:t>
            </a:r>
          </a:p>
        </p:txBody>
      </p:sp>
    </p:spTree>
    <p:extLst>
      <p:ext uri="{BB962C8B-B14F-4D97-AF65-F5344CB8AC3E}">
        <p14:creationId xmlns:p14="http://schemas.microsoft.com/office/powerpoint/2010/main" val="307060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BC6D9-7A94-1749-9FA2-F67204AF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585" y="703293"/>
            <a:ext cx="4584921" cy="19498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TEAM MEMBNERS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5BDD2-58FE-9C43-9089-2B073709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r="6610" b="1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3EB27620-B0B1-4232-A055-99D3476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289514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35A4D"/>
          </a:solidFill>
          <a:ln w="38100" cap="rnd">
            <a:solidFill>
              <a:srgbClr val="C35A4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943D9-31F1-5440-973C-81C04E383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34585" y="3164618"/>
            <a:ext cx="4584921" cy="30214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Comic Sans MS" panose="030F0902030302020204" pitchFamily="66" charset="0"/>
              </a:rPr>
              <a:t>Kayla Macaione</a:t>
            </a:r>
          </a:p>
          <a:p>
            <a:r>
              <a:rPr lang="en-US" b="1">
                <a:latin typeface="Comic Sans MS" panose="030F0902030302020204" pitchFamily="66" charset="0"/>
              </a:rPr>
              <a:t>Eric Medina</a:t>
            </a:r>
          </a:p>
          <a:p>
            <a:r>
              <a:rPr lang="en-US" b="1">
                <a:latin typeface="Comic Sans MS" panose="030F0902030302020204" pitchFamily="66" charset="0"/>
              </a:rPr>
              <a:t>Amusa Adebayo</a:t>
            </a:r>
          </a:p>
          <a:p>
            <a:r>
              <a:rPr lang="en-US" b="1">
                <a:latin typeface="Comic Sans MS" panose="030F0902030302020204" pitchFamily="66" charset="0"/>
              </a:rPr>
              <a:t>Jillian Nemec</a:t>
            </a:r>
          </a:p>
        </p:txBody>
      </p:sp>
    </p:spTree>
    <p:extLst>
      <p:ext uri="{BB962C8B-B14F-4D97-AF65-F5344CB8AC3E}">
        <p14:creationId xmlns:p14="http://schemas.microsoft.com/office/powerpoint/2010/main" val="52105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D075C-D87F-EB4A-BD95-855B1C142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179832"/>
            <a:ext cx="10909640" cy="16459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</a:rPr>
              <a:t>Top items vs # of customers buying the item(top 5)-Kayla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35A4D"/>
          </a:solidFill>
          <a:ln w="38100" cap="rnd">
            <a:solidFill>
              <a:srgbClr val="C35A4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2F837DEB-8A0C-4634-9ADF-2E82E3521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2385060" y="2223131"/>
            <a:ext cx="7421880" cy="41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F54E-6458-674C-8240-8E5698DA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Top items vs # of customers buying the item(top 5)-Kayla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9E44C-4F5C-074F-94A3-9AEB10C9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5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5D5C-395D-8E4D-A068-2DAA5055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2221B-6DEF-6641-A9FE-C87927B11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7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FDD9-2ED9-B546-95B6-4317CB65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2330-4F9C-3A46-AF49-155BE7A5A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28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45F18E-5EDD-9D4C-9D26-14304D662352}"/>
              </a:ext>
            </a:extLst>
          </p:cNvPr>
          <p:cNvSpPr txBox="1"/>
          <p:nvPr/>
        </p:nvSpPr>
        <p:spPr>
          <a:xfrm>
            <a:off x="2727960" y="2413337"/>
            <a:ext cx="5367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4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06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43CC-A9C8-1E42-A587-6980D64D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CFDAF-77B2-4C4D-ACB1-B4D415FA2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9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C874-FB04-1141-BEF6-622D92C4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555E3-1DA3-1E46-95D7-7AE37AACA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800" b="1" dirty="0"/>
              <a:t>Research questions to answer</a:t>
            </a:r>
          </a:p>
          <a:p>
            <a:r>
              <a:rPr lang="en-US" dirty="0"/>
              <a:t>Silo vs. product category</a:t>
            </a:r>
          </a:p>
          <a:p>
            <a:r>
              <a:rPr lang="en-US" dirty="0"/>
              <a:t>Top items vs # of customers buying the item(top 5)</a:t>
            </a:r>
          </a:p>
          <a:p>
            <a:r>
              <a:rPr lang="en-US" dirty="0"/>
              <a:t>Item sales vs date added</a:t>
            </a:r>
          </a:p>
          <a:p>
            <a:r>
              <a:rPr lang="en-US" dirty="0"/>
              <a:t>Sales by category 2019 vs 2020</a:t>
            </a:r>
          </a:p>
          <a:p>
            <a:r>
              <a:rPr lang="en-US" dirty="0"/>
              <a:t>How does purchasing data compare from 2019 to 2020?</a:t>
            </a:r>
          </a:p>
          <a:p>
            <a:pPr fontAlgn="base"/>
            <a:r>
              <a:rPr lang="en-US" dirty="0"/>
              <a:t>What are the sales by month overall?</a:t>
            </a:r>
          </a:p>
          <a:p>
            <a:pPr fontAlgn="base"/>
            <a:r>
              <a:rPr lang="en-US" dirty="0"/>
              <a:t>What are the top 5 products by quarter, year?</a:t>
            </a:r>
          </a:p>
          <a:p>
            <a:pPr fontAlgn="base"/>
            <a:r>
              <a:rPr lang="en-US" dirty="0"/>
              <a:t>What can we anticipate for sales/manufacturing in 2021? (Regression model)</a:t>
            </a:r>
          </a:p>
          <a:p>
            <a:pPr lvl="1" fontAlgn="base"/>
            <a:r>
              <a:rPr lang="en-US" dirty="0" err="1"/>
              <a:t>GeoAPI</a:t>
            </a:r>
            <a:r>
              <a:rPr lang="en-US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307543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C366-2D4E-4F40-A434-4E5CF06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Breakdown of tasks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280A4-76D5-2542-A890-01C8BDB62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Breakdown of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E648D-6AE2-1547-A97A-8E4357FE3F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Silos vs. Product Category Comparisons - Jillian</a:t>
            </a:r>
          </a:p>
          <a:p>
            <a:pPr fontAlgn="base"/>
            <a:r>
              <a:rPr lang="en-US" dirty="0"/>
              <a:t>Sales by Category Yearly Comparisons - Eric</a:t>
            </a:r>
          </a:p>
          <a:p>
            <a:pPr fontAlgn="base"/>
            <a:r>
              <a:rPr lang="en-US" dirty="0"/>
              <a:t>Item Sales vs Date Added Comparisons - </a:t>
            </a:r>
            <a:r>
              <a:rPr lang="en-US" dirty="0" err="1"/>
              <a:t>Amusa</a:t>
            </a:r>
            <a:endParaRPr lang="en-US" dirty="0"/>
          </a:p>
          <a:p>
            <a:pPr fontAlgn="base"/>
            <a:r>
              <a:rPr lang="en-US" dirty="0"/>
              <a:t>Top Items vs. # of Customers Purchasing - Kayla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73E82-3736-3846-9AD3-79462605F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F954B-7D43-5645-8AD3-6E2BA3AEFA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Sat - 2/12 - Have at least 1 visualization of data &amp; work on any coding issues. </a:t>
            </a:r>
          </a:p>
          <a:p>
            <a:r>
              <a:rPr lang="en-US" dirty="0"/>
              <a:t>EOD Saturday - Determine if any additional visualizations may be needed or if any further analysis is needed to make data more interesting.</a:t>
            </a:r>
          </a:p>
          <a:p>
            <a:r>
              <a:rPr lang="en-US" dirty="0"/>
              <a:t>Monday 2/15 - Check-in &amp; confirm our coding is in a good place &amp; troubleshoot any issues (if any).</a:t>
            </a:r>
          </a:p>
          <a:p>
            <a:r>
              <a:rPr lang="en-US" dirty="0"/>
              <a:t>Wed 2/17 - Get slide deck together, prepare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1971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7D075C-D87F-EB4A-BD95-855B1C14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6000" dirty="0"/>
              <a:t>Silos vs. Product Category Comparisons - Jillian</a:t>
            </a:r>
          </a:p>
        </p:txBody>
      </p:sp>
      <p:pic>
        <p:nvPicPr>
          <p:cNvPr id="7" name="Picture 6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2F837DEB-8A0C-4634-9ADF-2E82E3521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2385060" y="2223131"/>
            <a:ext cx="7421880" cy="41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4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3B15-D65E-E646-B84D-3E641812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35A4D"/>
                </a:solidFill>
              </a:rPr>
              <a:t>Silo vs. product category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4D71F-793F-2341-A72B-774FEEC45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1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7D075C-D87F-EB4A-BD95-855B1C14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Sales by Category Yearly Comparisons - Eric</a:t>
            </a:r>
          </a:p>
        </p:txBody>
      </p:sp>
      <p:pic>
        <p:nvPicPr>
          <p:cNvPr id="7" name="Picture 6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2F837DEB-8A0C-4634-9ADF-2E82E3521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2385060" y="2223131"/>
            <a:ext cx="7421880" cy="41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4127-D1FD-F749-BEE7-6F032819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Sales by Category Yearly Comparisons - Eric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F0264-9D38-4840-9EA9-FE20E4F07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96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ketchyVTI">
  <a:themeElements>
    <a:clrScheme name="AnalogousFromRegularSeedLeftStep">
      <a:dk1>
        <a:srgbClr val="000000"/>
      </a:dk1>
      <a:lt1>
        <a:srgbClr val="FFFFFF"/>
      </a:lt1>
      <a:dk2>
        <a:srgbClr val="242E41"/>
      </a:dk2>
      <a:lt2>
        <a:srgbClr val="E2E7E8"/>
      </a:lt2>
      <a:accent1>
        <a:srgbClr val="C35A4D"/>
      </a:accent1>
      <a:accent2>
        <a:srgbClr val="B13B5F"/>
      </a:accent2>
      <a:accent3>
        <a:srgbClr val="C34DA3"/>
      </a:accent3>
      <a:accent4>
        <a:srgbClr val="A13BB1"/>
      </a:accent4>
      <a:accent5>
        <a:srgbClr val="814DC3"/>
      </a:accent5>
      <a:accent6>
        <a:srgbClr val="514EB9"/>
      </a:accent6>
      <a:hlink>
        <a:srgbClr val="338F9A"/>
      </a:hlink>
      <a:folHlink>
        <a:srgbClr val="7F7F7F"/>
      </a:folHlink>
    </a:clrScheme>
    <a:fontScheme name="Sketchy_SerifHand">
      <a:majorFont>
        <a:latin typeface="The Serif Hand Black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699</Words>
  <Application>Microsoft Macintosh PowerPoint</Application>
  <PresentationFormat>Widescreen</PresentationFormat>
  <Paragraphs>174</Paragraphs>
  <Slides>24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Apple Chancery</vt:lpstr>
      <vt:lpstr>Arial</vt:lpstr>
      <vt:lpstr>Calibri</vt:lpstr>
      <vt:lpstr>Calibri Light</vt:lpstr>
      <vt:lpstr>Comic Sans MS</vt:lpstr>
      <vt:lpstr>Helvetica</vt:lpstr>
      <vt:lpstr>Helvetica Neue</vt:lpstr>
      <vt:lpstr>The Hand</vt:lpstr>
      <vt:lpstr>The Serif Hand Black</vt:lpstr>
      <vt:lpstr>SketchyVTI</vt:lpstr>
      <vt:lpstr>Trend Analysis of Nuance Sales Data </vt:lpstr>
      <vt:lpstr>TEAM MEMBNERS</vt:lpstr>
      <vt:lpstr>Project Overview</vt:lpstr>
      <vt:lpstr>Project Details</vt:lpstr>
      <vt:lpstr>Breakdown of tasks</vt:lpstr>
      <vt:lpstr>Silos vs. Product Category Comparisons - Jillian</vt:lpstr>
      <vt:lpstr>Silo vs. product category</vt:lpstr>
      <vt:lpstr>Sales by Category Yearly Comparisons - Eric</vt:lpstr>
      <vt:lpstr>Sales by Category Yearly Comparisons - Eric</vt:lpstr>
      <vt:lpstr>Item Sales vs Date Added Comparisons - Amusa</vt:lpstr>
      <vt:lpstr>Top Selling Item composite for Years 2019 &amp; 2020</vt:lpstr>
      <vt:lpstr>Item Sales vs Date Added Comparisons - Amusa</vt:lpstr>
      <vt:lpstr>SALES VALUE (price_net) BY DATE PRODUCT ADDED</vt:lpstr>
      <vt:lpstr>QUANTITY SHIPPED BY DATE PRODUCT ADDED</vt:lpstr>
      <vt:lpstr>Comparison of 2019 and 2020 top selling products by net price</vt:lpstr>
      <vt:lpstr>Age of 2019 and 2020 top selling products on the market</vt:lpstr>
      <vt:lpstr>Regression of NET_PrICE on Quantity Shipped</vt:lpstr>
      <vt:lpstr>Regression of Sales revenue on Quantity shiped (2019 &amp; 2020</vt:lpstr>
      <vt:lpstr>Regression of Price_NET vs Quantity SHIPPED - Deleted</vt:lpstr>
      <vt:lpstr>Top items vs # of customers buying the item(top 5)-Kayla</vt:lpstr>
      <vt:lpstr>Top items vs # of customers buying the item(top 5)-Kayla</vt:lpstr>
      <vt:lpstr>CONCLUSIONS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Management System - Application to Teaching &amp; Assessment. </dc:title>
  <dc:creator>Microsoft Office User</dc:creator>
  <cp:lastModifiedBy>Adebayo, Amusa Sarafadeen</cp:lastModifiedBy>
  <cp:revision>21</cp:revision>
  <cp:lastPrinted>2020-07-11T10:27:13Z</cp:lastPrinted>
  <dcterms:created xsi:type="dcterms:W3CDTF">2020-07-11T10:07:41Z</dcterms:created>
  <dcterms:modified xsi:type="dcterms:W3CDTF">2021-02-18T18:40:10Z</dcterms:modified>
</cp:coreProperties>
</file>